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74" d="100"/>
          <a:sy n="174" d="100"/>
        </p:scale>
        <p:origin x="115" y="-4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98935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175407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97743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374581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74912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189017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1291107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318637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91411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315081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E6AB9D6-E122-4A13-87CC-56485C56AED7}" type="datetimeFigureOut">
              <a:rPr lang="en-US" smtClean="0"/>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BC1405-4ED8-4898-AC60-6C53696150FF}" type="slidenum">
              <a:rPr lang="en-US" smtClean="0"/>
              <a:t>‹#›</a:t>
            </a:fld>
            <a:endParaRPr lang="en-US" dirty="0"/>
          </a:p>
        </p:txBody>
      </p:sp>
    </p:spTree>
    <p:extLst>
      <p:ext uri="{BB962C8B-B14F-4D97-AF65-F5344CB8AC3E}">
        <p14:creationId xmlns:p14="http://schemas.microsoft.com/office/powerpoint/2010/main" val="272025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E6AB9D6-E122-4A13-87CC-56485C56AED7}" type="datetimeFigureOut">
              <a:rPr lang="en-US" smtClean="0"/>
              <a:t>4/8/2024</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2BC1405-4ED8-4898-AC60-6C53696150FF}" type="slidenum">
              <a:rPr lang="en-US" smtClean="0"/>
              <a:t>‹#›</a:t>
            </a:fld>
            <a:endParaRPr lang="en-US" dirty="0"/>
          </a:p>
        </p:txBody>
      </p:sp>
    </p:spTree>
    <p:extLst>
      <p:ext uri="{BB962C8B-B14F-4D97-AF65-F5344CB8AC3E}">
        <p14:creationId xmlns:p14="http://schemas.microsoft.com/office/powerpoint/2010/main" val="569435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0183" y="0"/>
            <a:ext cx="4367284" cy="307777"/>
          </a:xfrm>
          <a:prstGeom prst="rect">
            <a:avLst/>
          </a:prstGeom>
          <a:noFill/>
        </p:spPr>
        <p:txBody>
          <a:bodyPr wrap="square" rtlCol="0">
            <a:spAutoFit/>
          </a:bodyPr>
          <a:lstStyle/>
          <a:p>
            <a:pPr algn="ctr"/>
            <a:r>
              <a:rPr lang="en-US" sz="1400" b="1" dirty="0"/>
              <a:t>Job </a:t>
            </a:r>
            <a:r>
              <a:rPr lang="en-US" sz="1400" b="1"/>
              <a:t>Aid 3: </a:t>
            </a:r>
            <a:r>
              <a:rPr lang="en-US" sz="1400" b="1" dirty="0"/>
              <a:t>Audit Scheduling </a:t>
            </a:r>
            <a:r>
              <a:rPr lang="en-US" sz="1400" b="1" baseline="30000" dirty="0"/>
              <a:t>4-76</a:t>
            </a:r>
          </a:p>
        </p:txBody>
      </p:sp>
      <p:sp>
        <p:nvSpPr>
          <p:cNvPr id="5" name="TextBox 4"/>
          <p:cNvSpPr txBox="1"/>
          <p:nvPr/>
        </p:nvSpPr>
        <p:spPr>
          <a:xfrm>
            <a:off x="107936" y="307777"/>
            <a:ext cx="6646985" cy="4278094"/>
          </a:xfrm>
          <a:prstGeom prst="rect">
            <a:avLst/>
          </a:prstGeom>
          <a:noFill/>
        </p:spPr>
        <p:txBody>
          <a:bodyPr wrap="square" rtlCol="0">
            <a:spAutoFit/>
          </a:bodyPr>
          <a:lstStyle/>
          <a:p>
            <a:r>
              <a:rPr lang="en-US" sz="1200" dirty="0"/>
              <a:t>The audit will </a:t>
            </a:r>
            <a:r>
              <a:rPr lang="en-US" sz="1200" u="sng" dirty="0"/>
              <a:t>always</a:t>
            </a:r>
            <a:r>
              <a:rPr lang="en-US" sz="1200" dirty="0"/>
              <a:t> disrupt normal operations; therefore, time and activity within the audited area	 must always be considered when scheduling.  </a:t>
            </a:r>
          </a:p>
          <a:p>
            <a:r>
              <a:rPr lang="en-US" sz="1000" b="1" dirty="0"/>
              <a:t>ISO 15189:2022 8.8.3.1 </a:t>
            </a:r>
            <a:r>
              <a:rPr lang="en-US" sz="1000" i="1" dirty="0"/>
              <a:t>The laboratory shall conduct internal audits at </a:t>
            </a:r>
            <a:r>
              <a:rPr lang="en-US" sz="1000" i="1" u="sng" dirty="0"/>
              <a:t>planned</a:t>
            </a:r>
            <a:r>
              <a:rPr lang="en-US" sz="1000" i="1" dirty="0"/>
              <a:t> intervals …….</a:t>
            </a:r>
          </a:p>
          <a:p>
            <a:r>
              <a:rPr lang="en-US" sz="1200" b="1" u="sng" dirty="0"/>
              <a:t>Commentary</a:t>
            </a:r>
            <a:r>
              <a:rPr lang="en-US" sz="1200" u="sng" dirty="0"/>
              <a:t>:</a:t>
            </a:r>
          </a:p>
          <a:p>
            <a:r>
              <a:rPr lang="en-US" sz="1200" dirty="0"/>
              <a:t>An audit schedule defines the auditing that will take place over an extended period of time, usually 6 months or 1 year. Audit schedules provide just enough detail (which processes will be audited, when, and by whom) to start the audit process.</a:t>
            </a:r>
          </a:p>
          <a:p>
            <a:endParaRPr lang="en-US" sz="1000" b="1" i="1" dirty="0"/>
          </a:p>
          <a:p>
            <a:r>
              <a:rPr lang="en-US" sz="1000" b="1" i="1" dirty="0"/>
              <a:t>ISO 15189:2022 8.8.3.2</a:t>
            </a:r>
          </a:p>
          <a:p>
            <a:r>
              <a:rPr lang="en-US" sz="1000" i="1" dirty="0"/>
              <a:t>The laboratory shall plan, establish, implement and maintain an internal audit </a:t>
            </a:r>
            <a:r>
              <a:rPr lang="en-US" sz="1000" i="1" dirty="0" err="1"/>
              <a:t>programme</a:t>
            </a:r>
            <a:r>
              <a:rPr lang="en-US" sz="1000" i="1" dirty="0"/>
              <a:t> that includes</a:t>
            </a:r>
          </a:p>
          <a:p>
            <a:pPr marL="625475" indent="-514350">
              <a:spcAft>
                <a:spcPts val="600"/>
              </a:spcAft>
              <a:buAutoNum type="alphaLcParenR"/>
            </a:pPr>
            <a:r>
              <a:rPr lang="en-US" sz="1000" b="1" i="1" u="sng" dirty="0"/>
              <a:t>Priority given to risk to patients </a:t>
            </a:r>
            <a:r>
              <a:rPr lang="en-US" sz="1000" i="1" dirty="0"/>
              <a:t>from the laboratory’s activities;</a:t>
            </a:r>
          </a:p>
          <a:p>
            <a:pPr marL="625475" indent="-514350">
              <a:spcAft>
                <a:spcPts val="600"/>
              </a:spcAft>
              <a:buAutoNum type="alphaLcParenR"/>
            </a:pPr>
            <a:r>
              <a:rPr lang="en-US" sz="1000" i="1" dirty="0"/>
              <a:t>A schedule which takes into consideration </a:t>
            </a:r>
            <a:r>
              <a:rPr lang="en-US" sz="1000" b="1" i="1" dirty="0"/>
              <a:t>identified risks</a:t>
            </a:r>
            <a:r>
              <a:rPr lang="en-US" sz="1000" i="1" dirty="0"/>
              <a:t>; the outcomes of both external evaluations and previous internal audits; the occurrence of nonconformities, incidents and complaints; and changes effecting the laboratory activities</a:t>
            </a:r>
          </a:p>
          <a:p>
            <a:r>
              <a:rPr lang="en-US" sz="1100" b="1" u="sng" dirty="0"/>
              <a:t>Commentary</a:t>
            </a:r>
            <a:r>
              <a:rPr lang="en-US" sz="1100" b="1" dirty="0"/>
              <a:t>:</a:t>
            </a:r>
          </a:p>
          <a:p>
            <a:r>
              <a:rPr lang="en-US" sz="1100" dirty="0"/>
              <a:t>Not all processes have the same strategic significance.  The schedule should reflect which processes are considered more strategically important by how frequently they are audited. Processes that have performed poorly in previous audits should also be scheduled more often.  Therefore, selection typically is made based on the processes’ importance, past performance, and the availability of competent auditors.  </a:t>
            </a:r>
          </a:p>
          <a:p>
            <a:r>
              <a:rPr lang="en-US" sz="1100" dirty="0"/>
              <a:t>Additionally, the manner in which the audit is performed may also reflect strategic significance.  For some processes, a desk review (documentation audit) may be sufficient; whereas, a full audit including an on-site review may be necessary.</a:t>
            </a:r>
          </a:p>
          <a:p>
            <a:r>
              <a:rPr lang="en-US" sz="1100" dirty="0"/>
              <a:t>Because the schedule is based on considerations such as importance and previous audit performance, the schedule itself is revised regularly as circumstances change.  </a:t>
            </a:r>
          </a:p>
        </p:txBody>
      </p:sp>
      <p:sp>
        <p:nvSpPr>
          <p:cNvPr id="7" name="Rectangle 6"/>
          <p:cNvSpPr/>
          <p:nvPr/>
        </p:nvSpPr>
        <p:spPr>
          <a:xfrm>
            <a:off x="-3" y="4407751"/>
            <a:ext cx="6857999" cy="5186035"/>
          </a:xfrm>
          <a:prstGeom prst="rect">
            <a:avLst/>
          </a:prstGeom>
        </p:spPr>
        <p:txBody>
          <a:bodyPr wrap="square">
            <a:spAutoFit/>
          </a:bodyPr>
          <a:lstStyle/>
          <a:p>
            <a:endParaRPr lang="en-US" sz="1400" b="1" dirty="0"/>
          </a:p>
          <a:p>
            <a:r>
              <a:rPr lang="en-US" sz="1400" b="1" dirty="0"/>
              <a:t>Developing an Audit Schedule</a:t>
            </a:r>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pPr marL="228600" lvl="0" indent="-228600">
              <a:buFont typeface="+mj-lt"/>
              <a:buAutoNum type="arabicPeriod"/>
            </a:pPr>
            <a:r>
              <a:rPr lang="en-US" sz="900" dirty="0"/>
              <a:t>Identify all the quality management systems to be audited for the audit period, such as  a year. </a:t>
            </a:r>
          </a:p>
          <a:p>
            <a:pPr marL="228600" lvl="0" indent="-228600">
              <a:buFont typeface="+mj-lt"/>
              <a:buAutoNum type="arabicPeriod"/>
            </a:pPr>
            <a:r>
              <a:rPr lang="en-US" sz="900" dirty="0"/>
              <a:t>List the processes to be audited across the top of the matrix:</a:t>
            </a:r>
          </a:p>
          <a:p>
            <a:pPr marL="228600" lvl="0" indent="-228600">
              <a:buFont typeface="+mj-lt"/>
              <a:buAutoNum type="arabicPeriod"/>
            </a:pPr>
            <a:r>
              <a:rPr lang="en-US" sz="900" dirty="0"/>
              <a:t>List the time periods along the left side of the matrix (e.g. 1Q, 2Q or by month). As time approaches, the program coordinator will set a firm date with the auditee.</a:t>
            </a:r>
          </a:p>
          <a:p>
            <a:pPr marL="228600" lvl="0" indent="-228600">
              <a:buFont typeface="+mj-lt"/>
              <a:buAutoNum type="arabicPeriod"/>
            </a:pPr>
            <a:r>
              <a:rPr lang="en-US" sz="900" dirty="0"/>
              <a:t>Identify all auditors in the audit pool and any limitations on availability. </a:t>
            </a:r>
          </a:p>
          <a:p>
            <a:pPr marL="228600" lvl="0" indent="-228600">
              <a:buFont typeface="+mj-lt"/>
              <a:buAutoNum type="arabicPeriod"/>
            </a:pPr>
            <a:r>
              <a:rPr lang="en-US" sz="900" dirty="0"/>
              <a:t>Decide which processes can be audited by individual auditors and which processes will require a team.</a:t>
            </a:r>
          </a:p>
          <a:p>
            <a:pPr marL="228600" lvl="0" indent="-228600">
              <a:buFont typeface="+mj-lt"/>
              <a:buAutoNum type="arabicPeriod"/>
            </a:pPr>
            <a:r>
              <a:rPr lang="en-US" sz="900" dirty="0"/>
              <a:t>Fill in the matrix by assigning auditors to all the processes to be audited in the desired time period.</a:t>
            </a:r>
          </a:p>
          <a:p>
            <a:pPr marL="228600" lvl="0" indent="-228600">
              <a:buFont typeface="+mj-lt"/>
              <a:buAutoNum type="arabicPeriod"/>
            </a:pPr>
            <a:r>
              <a:rPr lang="en-US" sz="900" dirty="0"/>
              <a:t>Be prepared to modify the matrix during the audit period as the plan progresses.</a:t>
            </a:r>
          </a:p>
          <a:p>
            <a:pPr marL="228600" lvl="0" indent="-228600">
              <a:buFont typeface="+mj-lt"/>
              <a:buAutoNum type="arabicPeriod"/>
            </a:pPr>
            <a:r>
              <a:rPr lang="en-US" sz="900" dirty="0"/>
              <a:t>Maintain flexibility.</a:t>
            </a:r>
          </a:p>
          <a:p>
            <a:pPr marL="228600" lvl="0" indent="-228600">
              <a:buFont typeface="+mj-lt"/>
              <a:buAutoNum type="arabicPeriod"/>
            </a:pPr>
            <a:endParaRPr lang="en-US" sz="900" dirty="0"/>
          </a:p>
          <a:p>
            <a:r>
              <a:rPr lang="en-US" sz="900" dirty="0"/>
              <a:t>The audit schedule should allow for unplanned audits to ensure the schedule remains responsive and relevant to the customer’s needs.  These additional unscheduled audits may be confined to only the area where the NCE was detected.  </a:t>
            </a:r>
          </a:p>
          <a:p>
            <a:endParaRPr lang="en-US" sz="900" dirty="0"/>
          </a:p>
          <a:p>
            <a:r>
              <a:rPr lang="en-US" sz="900" dirty="0"/>
              <a:t>Because it takes considerable resources to conduct a single purpose follow-up audit for verification, consideration to combining it with the next scheduled audit can be given.  Just ensure the documentation reflects this decision.</a:t>
            </a:r>
          </a:p>
        </p:txBody>
      </p:sp>
      <p:graphicFrame>
        <p:nvGraphicFramePr>
          <p:cNvPr id="8" name="Table 7"/>
          <p:cNvGraphicFramePr>
            <a:graphicFrameLocks noGrp="1"/>
          </p:cNvGraphicFramePr>
          <p:nvPr>
            <p:extLst>
              <p:ext uri="{D42A27DB-BD31-4B8C-83A1-F6EECF244321}">
                <p14:modId xmlns:p14="http://schemas.microsoft.com/office/powerpoint/2010/main" val="2220666519"/>
              </p:ext>
            </p:extLst>
          </p:nvPr>
        </p:nvGraphicFramePr>
        <p:xfrm>
          <a:off x="114300" y="4896609"/>
          <a:ext cx="6352442" cy="2792787"/>
        </p:xfrm>
        <a:graphic>
          <a:graphicData uri="http://schemas.openxmlformats.org/drawingml/2006/table">
            <a:tbl>
              <a:tblPr firstRow="1" bandRow="1">
                <a:tableStyleId>{073A0DAA-6AF3-43AB-8588-CEC1D06C72B9}</a:tableStyleId>
              </a:tblPr>
              <a:tblGrid>
                <a:gridCol w="1179970">
                  <a:extLst>
                    <a:ext uri="{9D8B030D-6E8A-4147-A177-3AD203B41FA5}">
                      <a16:colId xmlns:a16="http://schemas.microsoft.com/office/drawing/2014/main" val="2107404966"/>
                    </a:ext>
                  </a:extLst>
                </a:gridCol>
                <a:gridCol w="552118">
                  <a:extLst>
                    <a:ext uri="{9D8B030D-6E8A-4147-A177-3AD203B41FA5}">
                      <a16:colId xmlns:a16="http://schemas.microsoft.com/office/drawing/2014/main" val="700069762"/>
                    </a:ext>
                  </a:extLst>
                </a:gridCol>
                <a:gridCol w="1191412">
                  <a:extLst>
                    <a:ext uri="{9D8B030D-6E8A-4147-A177-3AD203B41FA5}">
                      <a16:colId xmlns:a16="http://schemas.microsoft.com/office/drawing/2014/main" val="3979878162"/>
                    </a:ext>
                  </a:extLst>
                </a:gridCol>
                <a:gridCol w="1349476">
                  <a:extLst>
                    <a:ext uri="{9D8B030D-6E8A-4147-A177-3AD203B41FA5}">
                      <a16:colId xmlns:a16="http://schemas.microsoft.com/office/drawing/2014/main" val="767114018"/>
                    </a:ext>
                  </a:extLst>
                </a:gridCol>
                <a:gridCol w="1059559">
                  <a:extLst>
                    <a:ext uri="{9D8B030D-6E8A-4147-A177-3AD203B41FA5}">
                      <a16:colId xmlns:a16="http://schemas.microsoft.com/office/drawing/2014/main" val="3543805422"/>
                    </a:ext>
                  </a:extLst>
                </a:gridCol>
                <a:gridCol w="1019907">
                  <a:extLst>
                    <a:ext uri="{9D8B030D-6E8A-4147-A177-3AD203B41FA5}">
                      <a16:colId xmlns:a16="http://schemas.microsoft.com/office/drawing/2014/main" val="38656724"/>
                    </a:ext>
                  </a:extLst>
                </a:gridCol>
              </a:tblGrid>
              <a:tr h="370840">
                <a:tc>
                  <a:txBody>
                    <a:bodyPr/>
                    <a:lstStyle/>
                    <a:p>
                      <a:r>
                        <a:rPr lang="en-US" sz="1000" dirty="0"/>
                        <a:t>ISO 15189:2022 Clauses 4.1, 8.3, 8.4,</a:t>
                      </a:r>
                      <a:r>
                        <a:rPr lang="en-US" sz="1000" baseline="0" dirty="0"/>
                        <a:t> 6.2 with each audit</a:t>
                      </a:r>
                      <a:endParaRPr lang="en-US" sz="1000" dirty="0"/>
                    </a:p>
                  </a:txBody>
                  <a:tcPr/>
                </a:tc>
                <a:tc>
                  <a:txBody>
                    <a:bodyPr/>
                    <a:lstStyle/>
                    <a:p>
                      <a:endParaRPr lang="en-US" sz="1200" dirty="0"/>
                    </a:p>
                  </a:txBody>
                  <a:tcPr/>
                </a:tc>
                <a:tc>
                  <a:txBody>
                    <a:bodyPr/>
                    <a:lstStyle/>
                    <a:p>
                      <a:r>
                        <a:rPr lang="en-US" sz="1200" dirty="0"/>
                        <a:t>Safety and Infrastructure</a:t>
                      </a:r>
                    </a:p>
                  </a:txBody>
                  <a:tcPr/>
                </a:tc>
                <a:tc>
                  <a:txBody>
                    <a:bodyPr/>
                    <a:lstStyle/>
                    <a:p>
                      <a:r>
                        <a:rPr lang="en-US" sz="1200" dirty="0"/>
                        <a:t>Management</a:t>
                      </a:r>
                    </a:p>
                  </a:txBody>
                  <a:tcPr/>
                </a:tc>
                <a:tc>
                  <a:txBody>
                    <a:bodyPr/>
                    <a:lstStyle/>
                    <a:p>
                      <a:r>
                        <a:rPr lang="en-US" sz="1200" dirty="0"/>
                        <a:t>Personnel</a:t>
                      </a:r>
                    </a:p>
                  </a:txBody>
                  <a:tcPr/>
                </a:tc>
                <a:tc>
                  <a:txBody>
                    <a:bodyPr/>
                    <a:lstStyle/>
                    <a:p>
                      <a:r>
                        <a:rPr lang="en-US" sz="1200" dirty="0"/>
                        <a:t>Path of Workflow</a:t>
                      </a:r>
                    </a:p>
                  </a:txBody>
                  <a:tcPr/>
                </a:tc>
                <a:extLst>
                  <a:ext uri="{0D108BD9-81ED-4DB2-BD59-A6C34878D82A}">
                    <a16:rowId xmlns:a16="http://schemas.microsoft.com/office/drawing/2014/main" val="3673967587"/>
                  </a:ext>
                </a:extLst>
              </a:tr>
              <a:tr h="167640">
                <a:tc>
                  <a:txBody>
                    <a:bodyPr/>
                    <a:lstStyle/>
                    <a:p>
                      <a:r>
                        <a:rPr lang="en-US" sz="1000" dirty="0"/>
                        <a:t>Elements to be addressed</a:t>
                      </a:r>
                    </a:p>
                  </a:txBody>
                  <a:tcPr/>
                </a:tc>
                <a:tc>
                  <a:txBody>
                    <a:bodyPr/>
                    <a:lstStyle/>
                    <a:p>
                      <a:endParaRPr lang="en-US" sz="1000" dirty="0"/>
                    </a:p>
                  </a:txBody>
                  <a:tcPr/>
                </a:tc>
                <a:tc>
                  <a:txBody>
                    <a:bodyPr/>
                    <a:lstStyle/>
                    <a:p>
                      <a:r>
                        <a:rPr lang="en-US" sz="1000" dirty="0"/>
                        <a:t>ISO 15189:2022 Clause 6.3</a:t>
                      </a:r>
                    </a:p>
                  </a:txBody>
                  <a:tcPr/>
                </a:tc>
                <a:tc>
                  <a:txBody>
                    <a:bodyPr/>
                    <a:lstStyle/>
                    <a:p>
                      <a:r>
                        <a:rPr lang="en-US" sz="1000" dirty="0"/>
                        <a:t>ISO 15189:2022 Clauses 4.1, 6.7, 7.5, 8.7, 8.5,8.6, 8.9</a:t>
                      </a:r>
                    </a:p>
                  </a:txBody>
                  <a:tcPr/>
                </a:tc>
                <a:tc>
                  <a:txBody>
                    <a:bodyPr/>
                    <a:lstStyle/>
                    <a:p>
                      <a:r>
                        <a:rPr lang="en-US" sz="1000" dirty="0"/>
                        <a:t>ISO 15189:2022 Clause 6.2</a:t>
                      </a:r>
                    </a:p>
                  </a:txBody>
                  <a:tcPr/>
                </a:tc>
                <a:tc>
                  <a:txBody>
                    <a:bodyPr/>
                    <a:lstStyle/>
                    <a:p>
                      <a:r>
                        <a:rPr lang="en-US" sz="1000" dirty="0"/>
                        <a:t>ISO </a:t>
                      </a:r>
                      <a:r>
                        <a:rPr lang="en-US" sz="1000"/>
                        <a:t>15189:2022 Clauses </a:t>
                      </a:r>
                      <a:r>
                        <a:rPr lang="en-US" sz="1000" dirty="0"/>
                        <a:t>7.2,7.3,7,4 ,7.5</a:t>
                      </a:r>
                    </a:p>
                  </a:txBody>
                  <a:tcPr/>
                </a:tc>
                <a:extLst>
                  <a:ext uri="{0D108BD9-81ED-4DB2-BD59-A6C34878D82A}">
                    <a16:rowId xmlns:a16="http://schemas.microsoft.com/office/drawing/2014/main" val="3250705306"/>
                  </a:ext>
                </a:extLst>
              </a:tr>
              <a:tr h="167640">
                <a:tc rowSpan="3">
                  <a:txBody>
                    <a:bodyPr/>
                    <a:lstStyle/>
                    <a:p>
                      <a:r>
                        <a:rPr lang="en-US" sz="1000" dirty="0"/>
                        <a:t>1</a:t>
                      </a:r>
                      <a:r>
                        <a:rPr lang="en-US" sz="1000" baseline="30000" dirty="0"/>
                        <a:t>st</a:t>
                      </a:r>
                      <a:r>
                        <a:rPr lang="en-US" sz="1000" dirty="0"/>
                        <a:t> Quarter</a:t>
                      </a:r>
                    </a:p>
                  </a:txBody>
                  <a:tcPr/>
                </a:tc>
                <a:tc>
                  <a:txBody>
                    <a:bodyPr/>
                    <a:lstStyle/>
                    <a:p>
                      <a:r>
                        <a:rPr lang="en-US" sz="1000" dirty="0"/>
                        <a:t>Jan</a:t>
                      </a:r>
                    </a:p>
                  </a:txBody>
                  <a:tcPr/>
                </a:tc>
                <a:tc>
                  <a:txBody>
                    <a:bodyPr/>
                    <a:lstStyle/>
                    <a:p>
                      <a:r>
                        <a:rPr lang="en-US" sz="1000" dirty="0"/>
                        <a:t>Audit Team #2</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4001312077"/>
                  </a:ext>
                </a:extLst>
              </a:tr>
              <a:tr h="0">
                <a:tc vMerge="1">
                  <a:txBody>
                    <a:bodyPr/>
                    <a:lstStyle/>
                    <a:p>
                      <a:endParaRPr lang="en-US"/>
                    </a:p>
                  </a:txBody>
                  <a:tcPr/>
                </a:tc>
                <a:tc>
                  <a:txBody>
                    <a:bodyPr/>
                    <a:lstStyle/>
                    <a:p>
                      <a:r>
                        <a:rPr lang="en-US" sz="1000" dirty="0"/>
                        <a:t>Feb</a:t>
                      </a:r>
                    </a:p>
                  </a:txBody>
                  <a:tcPr/>
                </a:tc>
                <a:tc>
                  <a:txBody>
                    <a:bodyPr/>
                    <a:lstStyle/>
                    <a:p>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Auditor #1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dirty="0"/>
                    </a:p>
                  </a:txBody>
                  <a:tcPr/>
                </a:tc>
                <a:extLst>
                  <a:ext uri="{0D108BD9-81ED-4DB2-BD59-A6C34878D82A}">
                    <a16:rowId xmlns:a16="http://schemas.microsoft.com/office/drawing/2014/main" val="398791296"/>
                  </a:ext>
                </a:extLst>
              </a:tr>
              <a:tr h="167640">
                <a:tc vMerge="1">
                  <a:txBody>
                    <a:bodyPr/>
                    <a:lstStyle/>
                    <a:p>
                      <a:endParaRPr lang="en-US"/>
                    </a:p>
                  </a:txBody>
                  <a:tcPr/>
                </a:tc>
                <a:tc>
                  <a:txBody>
                    <a:bodyPr/>
                    <a:lstStyle/>
                    <a:p>
                      <a:r>
                        <a:rPr lang="en-US" sz="1000" dirty="0"/>
                        <a:t>March</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Audit Team #1</a:t>
                      </a:r>
                    </a:p>
                  </a:txBody>
                  <a:tcPr/>
                </a:tc>
                <a:extLst>
                  <a:ext uri="{0D108BD9-81ED-4DB2-BD59-A6C34878D82A}">
                    <a16:rowId xmlns:a16="http://schemas.microsoft.com/office/drawing/2014/main" val="4135055808"/>
                  </a:ext>
                </a:extLst>
              </a:tr>
              <a:tr h="264311">
                <a:tc>
                  <a:txBody>
                    <a:bodyPr/>
                    <a:lstStyle/>
                    <a:p>
                      <a:r>
                        <a:rPr lang="en-US" sz="1000" dirty="0"/>
                        <a:t>2</a:t>
                      </a:r>
                      <a:r>
                        <a:rPr lang="en-US" sz="1000" baseline="30000" dirty="0"/>
                        <a:t>nd</a:t>
                      </a:r>
                      <a:r>
                        <a:rPr lang="en-US" sz="1000" dirty="0"/>
                        <a:t> Quarter</a:t>
                      </a:r>
                    </a:p>
                  </a:txBody>
                  <a:tcPr/>
                </a:tc>
                <a:tc>
                  <a:txBody>
                    <a:bodyPr/>
                    <a:lstStyle/>
                    <a:p>
                      <a:endParaRPr lang="en-US" sz="1000" dirty="0"/>
                    </a:p>
                  </a:txBody>
                  <a:tcPr/>
                </a:tc>
                <a:tc>
                  <a:txBody>
                    <a:bodyPr/>
                    <a:lstStyle/>
                    <a:p>
                      <a:endParaRPr lang="en-US" sz="1000" dirty="0"/>
                    </a:p>
                  </a:txBody>
                  <a:tcPr/>
                </a:tc>
                <a:tc>
                  <a:txBody>
                    <a:bodyPr/>
                    <a:lstStyle/>
                    <a:p>
                      <a:r>
                        <a:rPr lang="en-US" sz="1000" dirty="0"/>
                        <a:t>Audit Team</a:t>
                      </a:r>
                      <a:r>
                        <a:rPr lang="en-US" sz="1000" baseline="0" dirty="0"/>
                        <a:t> #1</a:t>
                      </a:r>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 Team #3</a:t>
                      </a:r>
                    </a:p>
                  </a:txBody>
                  <a:tcPr/>
                </a:tc>
                <a:extLst>
                  <a:ext uri="{0D108BD9-81ED-4DB2-BD59-A6C34878D82A}">
                    <a16:rowId xmlns:a16="http://schemas.microsoft.com/office/drawing/2014/main" val="3923380048"/>
                  </a:ext>
                </a:extLst>
              </a:tr>
              <a:tr h="272956">
                <a:tc>
                  <a:txBody>
                    <a:bodyPr/>
                    <a:lstStyle/>
                    <a:p>
                      <a:r>
                        <a:rPr lang="en-US" sz="1000" dirty="0"/>
                        <a:t>3</a:t>
                      </a:r>
                      <a:r>
                        <a:rPr lang="en-US" sz="1000" baseline="30000" dirty="0"/>
                        <a:t>rd</a:t>
                      </a:r>
                      <a:r>
                        <a:rPr lang="en-US" sz="1000" dirty="0"/>
                        <a:t> Quarter</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 Team #1</a:t>
                      </a:r>
                    </a:p>
                  </a:txBody>
                  <a:tcPr/>
                </a:tc>
                <a:extLst>
                  <a:ext uri="{0D108BD9-81ED-4DB2-BD59-A6C34878D82A}">
                    <a16:rowId xmlns:a16="http://schemas.microsoft.com/office/drawing/2014/main" val="1273031409"/>
                  </a:ext>
                </a:extLst>
              </a:tr>
              <a:tr h="274320">
                <a:tc>
                  <a:txBody>
                    <a:bodyPr/>
                    <a:lstStyle/>
                    <a:p>
                      <a:r>
                        <a:rPr lang="en-US" sz="1000" dirty="0"/>
                        <a:t>4</a:t>
                      </a:r>
                      <a:r>
                        <a:rPr lang="en-US" sz="1000" baseline="30000" dirty="0"/>
                        <a:t>th</a:t>
                      </a:r>
                      <a:r>
                        <a:rPr lang="en-US" sz="1000" dirty="0"/>
                        <a:t> Quarter</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Audit Team #2</a:t>
                      </a:r>
                    </a:p>
                  </a:txBody>
                  <a:tcPr/>
                </a:tc>
                <a:extLst>
                  <a:ext uri="{0D108BD9-81ED-4DB2-BD59-A6C34878D82A}">
                    <a16:rowId xmlns:a16="http://schemas.microsoft.com/office/drawing/2014/main" val="2381144884"/>
                  </a:ext>
                </a:extLst>
              </a:tr>
            </a:tbl>
          </a:graphicData>
        </a:graphic>
      </p:graphicFrame>
    </p:spTree>
    <p:extLst>
      <p:ext uri="{BB962C8B-B14F-4D97-AF65-F5344CB8AC3E}">
        <p14:creationId xmlns:p14="http://schemas.microsoft.com/office/powerpoint/2010/main" val="19784048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TotalTime>
  <Words>606</Words>
  <Application>Microsoft Office PowerPoint</Application>
  <PresentationFormat>A4 Paper (210x297 mm)</PresentationFormat>
  <Paragraphs>64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Murphy</dc:creator>
  <cp:lastModifiedBy>Jan Scholtz</cp:lastModifiedBy>
  <cp:revision>18</cp:revision>
  <cp:lastPrinted>2016-08-11T19:32:30Z</cp:lastPrinted>
  <dcterms:created xsi:type="dcterms:W3CDTF">2016-08-11T17:56:31Z</dcterms:created>
  <dcterms:modified xsi:type="dcterms:W3CDTF">2024-04-08T14:05:50Z</dcterms:modified>
</cp:coreProperties>
</file>